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310" r:id="rId4"/>
    <p:sldId id="309" r:id="rId5"/>
    <p:sldId id="275" r:id="rId6"/>
    <p:sldId id="312" r:id="rId7"/>
    <p:sldId id="277" r:id="rId8"/>
    <p:sldId id="320" r:id="rId9"/>
    <p:sldId id="294" r:id="rId10"/>
    <p:sldId id="313" r:id="rId11"/>
    <p:sldId id="317" r:id="rId12"/>
    <p:sldId id="314" r:id="rId13"/>
    <p:sldId id="266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6" autoAdjust="0"/>
    <p:restoredTop sz="94660"/>
  </p:normalViewPr>
  <p:slideViewPr>
    <p:cSldViewPr>
      <p:cViewPr>
        <p:scale>
          <a:sx n="72" d="100"/>
          <a:sy n="72" d="100"/>
        </p:scale>
        <p:origin x="-10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08_Communications\ERRAC Communications\WP Communications\ERRAC_ppt template\pics\track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2138"/>
          <a:stretch/>
        </p:blipFill>
        <p:spPr bwMode="auto">
          <a:xfrm>
            <a:off x="5377943" y="-76200"/>
            <a:ext cx="384226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30428"/>
            <a:ext cx="4876800" cy="1470025"/>
          </a:xfrm>
        </p:spPr>
        <p:txBody>
          <a:bodyPr/>
          <a:lstStyle>
            <a:lvl1pPr algn="l">
              <a:defRPr sz="26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886200"/>
            <a:ext cx="4876800" cy="1066800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87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 of conference</a:t>
            </a:r>
          </a:p>
          <a:p>
            <a:r>
              <a:rPr lang="en-US" dirty="0" smtClean="0"/>
              <a:t>Date, place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F20AEC8-7ED0-4069-8EF5-E7CE558159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86400"/>
            <a:ext cx="4876800" cy="838200"/>
          </a:xfrm>
        </p:spPr>
        <p:txBody>
          <a:bodyPr/>
          <a:lstStyle>
            <a:lvl1pPr marL="0" indent="0">
              <a:buNone/>
              <a:defRPr sz="2000" i="1" baseline="0"/>
            </a:lvl1pPr>
            <a:lvl4pPr>
              <a:defRPr baseline="0"/>
            </a:lvl4pPr>
          </a:lstStyle>
          <a:p>
            <a:pPr lvl="0"/>
            <a:r>
              <a:rPr lang="fr-BE" dirty="0" smtClean="0"/>
              <a:t>Name of </a:t>
            </a:r>
            <a:r>
              <a:rPr lang="fr-BE" dirty="0" err="1" smtClean="0"/>
              <a:t>presenter</a:t>
            </a:r>
            <a:r>
              <a:rPr lang="fr-BE" dirty="0" smtClean="0"/>
              <a:t> ,</a:t>
            </a:r>
            <a:r>
              <a:rPr lang="fr-BE" dirty="0" err="1" smtClean="0"/>
              <a:t>Title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8665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694" y="0"/>
            <a:ext cx="7374306" cy="1143000"/>
          </a:xfrm>
          <a:ln w="12700">
            <a:solidFill>
              <a:srgbClr val="006666"/>
            </a:solidFill>
          </a:ln>
        </p:spPr>
        <p:txBody>
          <a:bodyPr/>
          <a:lstStyle>
            <a:lvl1pPr algn="l">
              <a:defRPr sz="20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Bullet points – level 1</a:t>
            </a:r>
          </a:p>
          <a:p>
            <a:pPr lvl="1"/>
            <a:r>
              <a:rPr lang="en-US" dirty="0" smtClean="0"/>
              <a:t>Bullet points – level 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315B1A10-2630-4574-BCD4-883DC27E9A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694" y="0"/>
            <a:ext cx="7374306" cy="1143000"/>
          </a:xfrm>
          <a:ln w="12700">
            <a:solidFill>
              <a:srgbClr val="006666"/>
            </a:solidFill>
          </a:ln>
        </p:spPr>
        <p:txBody>
          <a:bodyPr/>
          <a:lstStyle>
            <a:lvl1pPr algn="l">
              <a:defRPr sz="20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4" y="1752601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315B1A10-2630-4574-BCD4-883DC27E9A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85804" y="3352800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5804" y="4953000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1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91B2-E9AD-4673-BD6E-E0D2BE957007}" type="datetimeFigureOut">
              <a:rPr lang="fr-FR" smtClean="0"/>
              <a:pPr/>
              <a:t>15/07/2014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90DF-B8FF-4712-B649-E4FB1DA479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7484" y="1892829"/>
            <a:ext cx="5728692" cy="126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8575" tIns="28575" rIns="28575" bIns="28575" numCol="1" anchor="b" anchorCtr="0" compatLnSpc="1">
            <a:prstTxWarp prst="textNoShape">
              <a:avLst/>
            </a:prstTxWarp>
          </a:bodyPr>
          <a:lstStyle>
            <a:lvl1pPr>
              <a:defRPr b="0" i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>
                <a:sym typeface="Aleo Light" charset="0"/>
              </a:rPr>
              <a:t>Title of presentation</a:t>
            </a:r>
            <a:endParaRPr lang="en-US" dirty="0">
              <a:sym typeface="Aleo Light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7484" y="3524253"/>
            <a:ext cx="5728692" cy="3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>
            <a:lvl1pPr>
              <a:defRPr sz="1400" b="1" i="1" baseline="0">
                <a:solidFill>
                  <a:schemeClr val="accent1"/>
                </a:solidFill>
                <a:latin typeface="Aleo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>
                <a:sym typeface="Aleo Regular" charset="0"/>
              </a:rPr>
              <a:t>Click to edit Master text </a:t>
            </a:r>
            <a:r>
              <a:rPr lang="en-US" dirty="0" smtClean="0">
                <a:sym typeface="Aleo Regular" charset="0"/>
              </a:rPr>
              <a:t>styles</a:t>
            </a:r>
            <a:endParaRPr lang="en-US" dirty="0">
              <a:sym typeface="Aleo Regular" charset="0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25872" y="4293097"/>
            <a:ext cx="5730304" cy="3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>
            <a:lvl1pPr>
              <a:defRPr sz="1400" b="1" i="1" baseline="0">
                <a:solidFill>
                  <a:schemeClr val="accent1"/>
                </a:solidFill>
                <a:latin typeface="Aleo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>
                <a:sym typeface="Aleo Regular" charset="0"/>
              </a:rPr>
              <a:t>Name of Presenter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356661"/>
            <a:ext cx="2501900" cy="1456267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274091"/>
            <a:ext cx="1114526" cy="419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 de texte 76"/>
          <p:cNvSpPr txBox="1"/>
          <p:nvPr userDrawn="1"/>
        </p:nvSpPr>
        <p:spPr>
          <a:xfrm>
            <a:off x="107504" y="6330059"/>
            <a:ext cx="4752528" cy="3073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</a:pPr>
            <a:r>
              <a:rPr lang="en-US" sz="700" dirty="0">
                <a:solidFill>
                  <a:srgbClr val="2DA8B6"/>
                </a:solidFill>
                <a:ea typeface="ＭＳ ゴシック"/>
                <a:cs typeface="Times New Roman"/>
                <a:sym typeface="Helvetica Neue Light" charset="0"/>
              </a:rPr>
              <a:t>The FOSTER RAIL project is supported by the Seventh Framework Programme of the European Union</a:t>
            </a:r>
            <a:endParaRPr lang="fr-FR" sz="700" b="1" dirty="0">
              <a:solidFill>
                <a:srgbClr val="FFFFFF"/>
              </a:solidFill>
              <a:latin typeface="Calibri"/>
              <a:ea typeface="ＭＳ ゴシック"/>
              <a:cs typeface="Times New Roman"/>
              <a:sym typeface="Helvetica Neue Light" charset="0"/>
            </a:endParaRP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6732588" y="0"/>
            <a:ext cx="2411412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08_Communications\ERRAC Communications\WP Communications\ERRAC_ppt template\pics\track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2138"/>
          <a:stretch/>
        </p:blipFill>
        <p:spPr bwMode="auto">
          <a:xfrm>
            <a:off x="5377939" y="-76200"/>
            <a:ext cx="384226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30425"/>
            <a:ext cx="4876800" cy="1470025"/>
          </a:xfrm>
        </p:spPr>
        <p:txBody>
          <a:bodyPr/>
          <a:lstStyle>
            <a:lvl1pPr algn="l">
              <a:defRPr sz="26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886200"/>
            <a:ext cx="4876800" cy="1066800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87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 of conference</a:t>
            </a:r>
          </a:p>
          <a:p>
            <a:r>
              <a:rPr lang="en-US" dirty="0" smtClean="0"/>
              <a:t>Date, place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F20AEC8-7ED0-4069-8EF5-E7CE558159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86400"/>
            <a:ext cx="4876800" cy="838200"/>
          </a:xfrm>
        </p:spPr>
        <p:txBody>
          <a:bodyPr/>
          <a:lstStyle>
            <a:lvl1pPr marL="0" indent="0">
              <a:buNone/>
              <a:defRPr sz="2000" i="1" baseline="0"/>
            </a:lvl1pPr>
            <a:lvl4pPr>
              <a:defRPr baseline="0"/>
            </a:lvl4pPr>
          </a:lstStyle>
          <a:p>
            <a:pPr lvl="0"/>
            <a:r>
              <a:rPr lang="fr-BE" dirty="0" smtClean="0"/>
              <a:t>Name of </a:t>
            </a:r>
            <a:r>
              <a:rPr lang="fr-BE" dirty="0" err="1" smtClean="0"/>
              <a:t>presenter</a:t>
            </a:r>
            <a:r>
              <a:rPr lang="fr-BE" dirty="0" smtClean="0"/>
              <a:t> ,</a:t>
            </a:r>
            <a:r>
              <a:rPr lang="fr-BE" dirty="0" err="1" smtClean="0"/>
              <a:t>Title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9765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694" y="0"/>
            <a:ext cx="7374306" cy="1143000"/>
          </a:xfrm>
          <a:ln w="12700">
            <a:solidFill>
              <a:srgbClr val="006666"/>
            </a:solidFill>
          </a:ln>
        </p:spPr>
        <p:txBody>
          <a:bodyPr/>
          <a:lstStyle>
            <a:lvl1pPr algn="l">
              <a:defRPr sz="20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Bullet points – level 1</a:t>
            </a:r>
          </a:p>
          <a:p>
            <a:pPr lvl="1"/>
            <a:r>
              <a:rPr lang="en-US" dirty="0" smtClean="0"/>
              <a:t>Bullet points – level 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315B1A10-2630-4574-BCD4-883DC27E9A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9694" y="0"/>
            <a:ext cx="7374306" cy="1143000"/>
          </a:xfrm>
          <a:ln w="12700">
            <a:solidFill>
              <a:srgbClr val="006666"/>
            </a:solidFill>
          </a:ln>
        </p:spPr>
        <p:txBody>
          <a:bodyPr/>
          <a:lstStyle>
            <a:lvl1pPr algn="l">
              <a:defRPr sz="2000" b="1"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752601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315B1A10-2630-4574-BCD4-883DC27E9A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2" descr="Y:\08_Communications\ERRAC Communications\Logo\ERRA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0" y="0"/>
            <a:ext cx="17773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85800" y="3352800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5800" y="4953000"/>
            <a:ext cx="7769225" cy="1295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800" b="1" baseline="0">
                <a:solidFill>
                  <a:srgbClr val="006666"/>
                </a:solidFill>
              </a:defRPr>
            </a:lvl1pPr>
            <a:lvl2pPr>
              <a:defRPr sz="1600" baseline="0"/>
            </a:lvl2pPr>
          </a:lstStyle>
          <a:p>
            <a:pPr lvl="0"/>
            <a:r>
              <a:rPr lang="en-US" dirty="0" smtClean="0"/>
              <a:t>Subheading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8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91B2-E9AD-4673-BD6E-E0D2BE957007}" type="datetimeFigureOut">
              <a:rPr lang="fr-FR" smtClean="0"/>
              <a:pPr/>
              <a:t>15/07/2014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90DF-B8FF-4712-B649-E4FB1DA479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4" y="-252412"/>
            <a:ext cx="5788025" cy="2101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752600"/>
            <a:ext cx="7769225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-36513" y="6578602"/>
            <a:ext cx="4248151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4" y="6248402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mtClean="0"/>
              <a:t>ERRAC Plenary meeting - 12 April 2013, Brussels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07254" y="6524627"/>
            <a:ext cx="190182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75AE4A93-259E-4557-ADDB-EF7AA89D312C}" type="slidenum">
              <a:rPr lang="en-GB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4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ＭＳ Ｐゴシック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ＭＳ Ｐゴシック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ＭＳ Ｐゴシック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-252413"/>
            <a:ext cx="5788025" cy="2101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69225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-36513" y="6578600"/>
            <a:ext cx="4248151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mtClean="0"/>
              <a:t>ERRAC Plenary meeting - 12 April 2013, Brussels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07250" y="6524625"/>
            <a:ext cx="190182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75AE4A93-259E-4557-ADDB-EF7AA89D312C}" type="slidenum">
              <a:rPr lang="en-GB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ＭＳ Ｐゴシック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ＭＳ Ｐゴシック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ＭＳ Ｐゴシック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5486400" cy="2952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i="1" dirty="0"/>
              <a:t>Stakeholder </a:t>
            </a:r>
            <a:r>
              <a:rPr lang="en-GB" sz="3200" i="1" dirty="0" smtClean="0"/>
              <a:t>meeting on </a:t>
            </a:r>
            <a:br>
              <a:rPr lang="en-GB" sz="3200" i="1" dirty="0" smtClean="0"/>
            </a:br>
            <a:r>
              <a:rPr lang="en-GB" sz="3200" i="1" dirty="0" smtClean="0"/>
              <a:t>the SHIFT²RAIL</a:t>
            </a:r>
            <a:br>
              <a:rPr lang="en-GB" sz="3200" i="1" dirty="0" smtClean="0"/>
            </a:br>
            <a:r>
              <a:rPr lang="en-GB" sz="3200" i="1" dirty="0" smtClean="0"/>
              <a:t>Strategic </a:t>
            </a:r>
            <a:r>
              <a:rPr lang="en-GB" sz="3200" i="1" dirty="0"/>
              <a:t>Master Plan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en-GB" sz="3200" dirty="0"/>
              <a:t> </a:t>
            </a:r>
            <a:endParaRPr lang="fr-BE" sz="3200" i="1" u="sng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5105400" cy="172819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Manuel Pereira, IST Lisbon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Vice Chairman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June 2014, Brussels </a:t>
            </a: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15B1A10-2630-4574-BCD4-883DC27E9A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leadership: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Commitment to innovation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9512" y="980728"/>
            <a:ext cx="8569325" cy="5954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marL="342900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>
                <a:cs typeface="ＭＳ Ｐゴシック"/>
              </a:rPr>
              <a:t>Well-defined societal, cost and technology drivers:               </a:t>
            </a:r>
            <a:endParaRPr lang="en-GB" sz="2000" dirty="0" smtClean="0">
              <a:cs typeface="ＭＳ Ｐゴシック"/>
            </a:endParaRP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>
                <a:cs typeface="ＭＳ Ｐゴシック"/>
              </a:rPr>
              <a:t>g</a:t>
            </a:r>
            <a:r>
              <a:rPr lang="en-GB" sz="2000" dirty="0" smtClean="0">
                <a:cs typeface="ＭＳ Ｐゴシック"/>
              </a:rPr>
              <a:t>lobal, systemic and unified perspective</a:t>
            </a: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 smtClean="0">
                <a:cs typeface="ＭＳ Ｐゴシック"/>
              </a:rPr>
              <a:t>business </a:t>
            </a:r>
            <a:r>
              <a:rPr lang="en-GB" sz="2000" dirty="0">
                <a:cs typeface="ＭＳ Ｐゴシック"/>
              </a:rPr>
              <a:t>opportunities, </a:t>
            </a:r>
            <a:endParaRPr lang="en-GB" sz="2000" dirty="0" smtClean="0">
              <a:cs typeface="ＭＳ Ｐゴシック"/>
            </a:endParaRP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 smtClean="0">
                <a:cs typeface="ＭＳ Ｐゴシック"/>
              </a:rPr>
              <a:t>customer needs</a:t>
            </a:r>
            <a:r>
              <a:rPr lang="en-GB" sz="2000" dirty="0">
                <a:cs typeface="ＭＳ Ｐゴシック"/>
              </a:rPr>
              <a:t> </a:t>
            </a:r>
            <a:r>
              <a:rPr lang="en-GB" sz="2000" dirty="0" smtClean="0">
                <a:cs typeface="ＭＳ Ｐゴシック"/>
              </a:rPr>
              <a:t>and user </a:t>
            </a:r>
            <a:r>
              <a:rPr lang="en-GB" sz="2000" dirty="0">
                <a:cs typeface="ＭＳ Ｐゴシック"/>
              </a:rPr>
              <a:t>rights, </a:t>
            </a:r>
            <a:endParaRPr lang="en-GB" sz="2000" dirty="0" smtClean="0">
              <a:cs typeface="ＭＳ Ｐゴシック"/>
            </a:endParaRP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>
                <a:cs typeface="ＭＳ Ｐゴシック"/>
              </a:rPr>
              <a:t>t</a:t>
            </a:r>
            <a:r>
              <a:rPr lang="en-GB" sz="2000" dirty="0" smtClean="0">
                <a:cs typeface="ＭＳ Ｐゴシック"/>
              </a:rPr>
              <a:t>echnology drivers, new materials</a:t>
            </a: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 smtClean="0">
                <a:cs typeface="ＭＳ Ｐゴシック"/>
              </a:rPr>
              <a:t>environmental issues</a:t>
            </a:r>
          </a:p>
          <a:p>
            <a:pPr marL="800100" lvl="1" indent="-34290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chemeClr val="tx1"/>
                </a:solidFill>
                <a:ea typeface="Tahoma" pitchFamily="34" charset="0"/>
                <a:cs typeface="ＭＳ Ｐゴシック"/>
              </a:rPr>
              <a:t>a base of technology resources and capacity for innovation</a:t>
            </a:r>
            <a:endParaRPr lang="en-GB" sz="20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>
                <a:cs typeface="ＭＳ Ｐゴシック"/>
              </a:rPr>
              <a:t>Progressing towards higher TR Levels: </a:t>
            </a:r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defRPr/>
            </a:pPr>
            <a:r>
              <a:rPr lang="en-GB" sz="2000" dirty="0">
                <a:cs typeface="ＭＳ Ｐゴシック"/>
              </a:rPr>
              <a:t>The Innovation chain from blue sky research, applied engineering up to demonstration and market uptake (roll-out / deployment) shall </a:t>
            </a:r>
            <a:r>
              <a:rPr lang="en-GB" sz="2000" dirty="0" smtClean="0">
                <a:cs typeface="ＭＳ Ｐゴシック"/>
              </a:rPr>
              <a:t>be </a:t>
            </a:r>
            <a:r>
              <a:rPr lang="en-GB" sz="2000" dirty="0">
                <a:cs typeface="ＭＳ Ｐゴシック"/>
              </a:rPr>
              <a:t>addressed at European level in coordination with the European Commission and Member States</a:t>
            </a:r>
            <a:r>
              <a:rPr lang="en-GB" sz="2000" dirty="0" smtClean="0">
                <a:cs typeface="ＭＳ Ｐゴシック"/>
              </a:rPr>
              <a:t>;</a:t>
            </a:r>
            <a:endParaRPr lang="en-GB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>
                <a:cs typeface="ＭＳ Ｐゴシック"/>
              </a:rPr>
              <a:t>Overcome major barriers in the regulatory and legal </a:t>
            </a:r>
            <a:r>
              <a:rPr lang="en-GB" sz="2000" dirty="0" smtClean="0">
                <a:cs typeface="ＭＳ Ｐゴシック"/>
              </a:rPr>
              <a:t>domain</a:t>
            </a:r>
            <a:endParaRPr lang="en-GB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>
                <a:cs typeface="ＭＳ Ｐゴシック"/>
              </a:rPr>
              <a:t>Supporting research market uptake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sz="2000" dirty="0">
              <a:cs typeface="ＭＳ Ｐゴシック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GB" sz="2000" b="1" u="sng" dirty="0">
              <a:solidFill>
                <a:schemeClr val="tx1"/>
              </a:solidFill>
              <a:latin typeface="Arial" pitchFamily="34" charset="0"/>
            </a:endParaRP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itchFamily="2" charset="2"/>
              <a:buChar char="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24" y="1196752"/>
            <a:ext cx="8784976" cy="4968552"/>
          </a:xfrm>
        </p:spPr>
        <p:txBody>
          <a:bodyPr>
            <a:noAutofit/>
          </a:bodyPr>
          <a:lstStyle/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chemeClr val="tx1"/>
                </a:solidFill>
              </a:rPr>
              <a:t>ERRAC welcomes the adoption of the SHIFT²RAIL Council Regulation on 16 June 2014.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The SHIFT²RAIL objectives and priorities are in line with the SRRIA priorities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ERRAC has highlighted a number of points to be taken into consideration in the drafting of the strategic Master Plan and is committed to the implementation of SHIFT²RAIL 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Due to budgetary constraints, SHIFT²RAIL cannot cover all of the ERRAC priorities from the SRRIA. 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GB" sz="2000" b="1" dirty="0" smtClean="0">
                <a:solidFill>
                  <a:srgbClr val="C00000"/>
                </a:solidFill>
              </a:rPr>
              <a:t>ERRAC is committed to work with the European Commission to find other financing opportunities for other rail-related topics in Horizon 2020</a:t>
            </a: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&amp; SHIFT²RAIL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205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15875" algn="ctr">
              <a:spcBef>
                <a:spcPts val="8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Thank you for your 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attention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u="sng" dirty="0" smtClean="0">
                <a:latin typeface="Tahoma" pitchFamily="34" charset="0"/>
                <a:cs typeface="Tahoma" pitchFamily="34" charset="0"/>
              </a:rPr>
              <a:t>www.errac.org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15B1A10-2630-4574-BCD4-883DC27E9A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45054"/>
            <a:ext cx="8784976" cy="579631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ERRAC is 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the European Technology Platform for rail*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ERRAC aims at 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revitalising the European rail sector and make it more competitive, by fostering increased innovation and guiding research efforts at European level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en-US" sz="11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Representatives from all the major European rail research stakeholders 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are gathered: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Railway operators;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Infrastructure </a:t>
            </a:r>
            <a:r>
              <a:rPr lang="en-US" sz="1800" kern="1200" dirty="0">
                <a:solidFill>
                  <a:schemeClr val="tx1"/>
                </a:solidFill>
              </a:rPr>
              <a:t>managers;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Manufacturers</a:t>
            </a:r>
            <a:r>
              <a:rPr lang="en-US" sz="1800" kern="1200" dirty="0">
                <a:solidFill>
                  <a:schemeClr val="tx1"/>
                </a:solidFill>
              </a:rPr>
              <a:t>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The </a:t>
            </a:r>
            <a:r>
              <a:rPr lang="en-US" sz="1800" kern="1200" dirty="0">
                <a:solidFill>
                  <a:schemeClr val="tx1"/>
                </a:solidFill>
              </a:rPr>
              <a:t>European Commission;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EU </a:t>
            </a:r>
            <a:r>
              <a:rPr lang="en-US" sz="1800" kern="1200" dirty="0">
                <a:solidFill>
                  <a:schemeClr val="tx1"/>
                </a:solidFill>
              </a:rPr>
              <a:t>Member States;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Academics</a:t>
            </a:r>
            <a:r>
              <a:rPr lang="en-US" sz="1800" kern="1200" dirty="0">
                <a:solidFill>
                  <a:schemeClr val="tx1"/>
                </a:solidFill>
              </a:rPr>
              <a:t>; </a:t>
            </a:r>
          </a:p>
          <a:p>
            <a:pPr marL="800100" lvl="3" indent="-342900" algn="just" defTabSz="914400">
              <a:lnSpc>
                <a:spcPct val="100000"/>
              </a:lnSpc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800" kern="1200" dirty="0" smtClean="0">
                <a:solidFill>
                  <a:schemeClr val="tx1"/>
                </a:solidFill>
              </a:rPr>
              <a:t>Users</a:t>
            </a:r>
            <a:r>
              <a:rPr lang="en-US" sz="1800" kern="1200" dirty="0">
                <a:solidFill>
                  <a:schemeClr val="tx1"/>
                </a:solidFill>
              </a:rPr>
              <a:t>’ groups.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ERRAC 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covers all forms of rail transport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: from conventional, high speed and freight applications to urban and regional services.</a:t>
            </a:r>
          </a:p>
          <a:p>
            <a:pPr algn="just"/>
            <a:endParaRPr lang="en-US" sz="8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* </a:t>
            </a:r>
            <a:r>
              <a:rPr lang="en-US" sz="1800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Founded in 2001</a:t>
            </a:r>
            <a:endParaRPr lang="fr-FR" sz="1800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36599"/>
            <a:ext cx="701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ERRAC? </a:t>
            </a:r>
          </a:p>
        </p:txBody>
      </p:sp>
    </p:spTree>
    <p:extLst>
      <p:ext uri="{BB962C8B-B14F-4D97-AF65-F5344CB8AC3E}">
        <p14:creationId xmlns:p14="http://schemas.microsoft.com/office/powerpoint/2010/main" val="19363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486984" cy="5165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84976" cy="561662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772816"/>
            <a:ext cx="5184576" cy="3861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400" dirty="0" smtClean="0">
                <a:cs typeface="ＭＳ Ｐゴシック"/>
              </a:rPr>
              <a:t>Vision and targets (2050)</a:t>
            </a:r>
          </a:p>
          <a:p>
            <a:pPr marL="800100" lvl="1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/>
              <a:t>the rail share of both the freight and passenger markets will </a:t>
            </a:r>
            <a:r>
              <a:rPr lang="en-US" sz="2000" dirty="0" smtClean="0"/>
              <a:t>double</a:t>
            </a:r>
          </a:p>
          <a:p>
            <a:pPr marL="800100" lvl="1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/>
              <a:t>the rail freight and passenger market volumes will more than </a:t>
            </a:r>
            <a:r>
              <a:rPr lang="en-US" sz="2000" dirty="0" smtClean="0"/>
              <a:t>triple </a:t>
            </a:r>
            <a:r>
              <a:rPr lang="en-US" sz="2000" dirty="0"/>
              <a:t>as compared with </a:t>
            </a:r>
            <a:r>
              <a:rPr lang="en-US" sz="2000" dirty="0" smtClean="0"/>
              <a:t>2000</a:t>
            </a:r>
            <a:endParaRPr lang="en-US" sz="2400" dirty="0" smtClean="0">
              <a:cs typeface="ＭＳ Ｐゴシック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endParaRPr lang="en-US" sz="2400" dirty="0" smtClean="0">
              <a:cs typeface="ＭＳ Ｐゴシック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400" dirty="0" smtClean="0">
                <a:cs typeface="ＭＳ Ｐゴシック"/>
              </a:rPr>
              <a:t>Guiding </a:t>
            </a:r>
            <a:r>
              <a:rPr lang="en-US" sz="2400" dirty="0">
                <a:cs typeface="ＭＳ Ｐゴシック"/>
              </a:rPr>
              <a:t>rail research and innovation efforts for Horizon </a:t>
            </a:r>
            <a:r>
              <a:rPr lang="en-US" sz="2400" dirty="0" smtClean="0">
                <a:cs typeface="ＭＳ Ｐゴシック"/>
              </a:rPr>
              <a:t>2020 and beyond</a:t>
            </a:r>
            <a:endParaRPr lang="en-US" sz="2400" dirty="0"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440"/>
            <a:ext cx="70104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 Rail Research and Innovation Agenda – SRRIA</a:t>
            </a:r>
          </a:p>
          <a:p>
            <a:r>
              <a:rPr lang="en-US" sz="1600" b="1" i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May, 2014</a:t>
            </a:r>
            <a:endParaRPr lang="en-US" sz="1600" b="1" i="1" dirty="0">
              <a:solidFill>
                <a:srgbClr val="00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0" y="1141905"/>
            <a:ext cx="3486984" cy="4949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02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84976" cy="561662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Challenges</a:t>
            </a:r>
          </a:p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“Customers” concept  </a:t>
            </a:r>
            <a:endParaRPr lang="en-US" sz="2800" b="1" i="1" dirty="0">
              <a:solidFill>
                <a:srgbClr val="00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96752"/>
            <a:ext cx="8735888" cy="5942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/>
              <a:t>The </a:t>
            </a:r>
            <a:r>
              <a:rPr lang="en-GB" sz="2000" b="1" dirty="0"/>
              <a:t>customer experience becomes one of the major strategic outcomes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spcBef>
                <a:spcPts val="600"/>
              </a:spcBef>
            </a:pPr>
            <a:endParaRPr lang="en-GB" sz="2000" b="1" i="1" dirty="0" smtClean="0"/>
          </a:p>
          <a:p>
            <a:pPr>
              <a:spcBef>
                <a:spcPts val="600"/>
              </a:spcBef>
            </a:pPr>
            <a:r>
              <a:rPr lang="en-GB" sz="2000" b="1" i="1" dirty="0" smtClean="0"/>
              <a:t>“C </a:t>
            </a:r>
            <a:r>
              <a:rPr lang="en-GB" sz="2000" b="1" i="1" dirty="0"/>
              <a:t>U S T O M E R </a:t>
            </a:r>
            <a:r>
              <a:rPr lang="en-GB" sz="2000" b="1" i="1" dirty="0" smtClean="0"/>
              <a:t>S” </a:t>
            </a:r>
            <a:r>
              <a:rPr lang="en-GB" sz="2000" dirty="0" smtClean="0"/>
              <a:t>is a </a:t>
            </a:r>
            <a:r>
              <a:rPr lang="en-GB" sz="2000" dirty="0"/>
              <a:t>concept encompassing all the major challenges the railway sector is </a:t>
            </a:r>
            <a:r>
              <a:rPr lang="en-GB" sz="2000" dirty="0" smtClean="0"/>
              <a:t>facing:</a:t>
            </a:r>
          </a:p>
          <a:p>
            <a:endParaRPr lang="fr-BE" dirty="0" smtClean="0"/>
          </a:p>
          <a:p>
            <a:r>
              <a:rPr lang="fr-BE" sz="2400" b="1" dirty="0" smtClean="0">
                <a:solidFill>
                  <a:srgbClr val="FF0000"/>
                </a:solidFill>
              </a:rPr>
              <a:t>	C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fr-BE" sz="2400" dirty="0" smtClean="0"/>
              <a:t> </a:t>
            </a:r>
            <a:r>
              <a:rPr lang="fr-BE" sz="2000" dirty="0" smtClean="0"/>
              <a:t>Capacity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	U</a:t>
            </a:r>
            <a:r>
              <a:rPr lang="fr-BE" sz="2400" dirty="0">
                <a:solidFill>
                  <a:srgbClr val="FF0000"/>
                </a:solidFill>
              </a:rPr>
              <a:t> </a:t>
            </a:r>
            <a:r>
              <a:rPr lang="fr-BE" sz="2400" dirty="0" smtClean="0">
                <a:solidFill>
                  <a:srgbClr val="FF0000"/>
                </a:solidFill>
              </a:rPr>
              <a:t>- </a:t>
            </a:r>
            <a:r>
              <a:rPr lang="fr-BE" sz="2000" dirty="0" smtClean="0"/>
              <a:t>User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S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Safe and Secure</a:t>
            </a:r>
            <a:r>
              <a:rPr lang="en-GB" sz="2400" i="1" dirty="0" smtClean="0"/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T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Technological </a:t>
            </a:r>
            <a:r>
              <a:rPr lang="en-GB" sz="2000" dirty="0"/>
              <a:t>breakthrough &amp; competitiveness of the </a:t>
            </a:r>
            <a:r>
              <a:rPr lang="en-GB" sz="2000" dirty="0" smtClean="0"/>
              <a:t>sector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O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Optimised </a:t>
            </a:r>
            <a:r>
              <a:rPr lang="en-GB" sz="2000" dirty="0"/>
              <a:t>design </a:t>
            </a:r>
            <a:r>
              <a:rPr lang="en-GB" sz="2000" dirty="0" smtClean="0"/>
              <a:t>and interoperability</a:t>
            </a:r>
            <a:endParaRPr lang="fr-BE" sz="2000" dirty="0"/>
          </a:p>
          <a:p>
            <a:r>
              <a:rPr lang="fr-BE" sz="2400" b="1" dirty="0" smtClean="0">
                <a:solidFill>
                  <a:srgbClr val="FF0000"/>
                </a:solidFill>
              </a:rPr>
              <a:t>	M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fr-BE" sz="2400" i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Maximised </a:t>
            </a:r>
            <a:r>
              <a:rPr lang="en-GB" sz="2000" dirty="0"/>
              <a:t>value for money leading to modal </a:t>
            </a:r>
            <a:r>
              <a:rPr lang="en-GB" sz="2000" dirty="0" smtClean="0"/>
              <a:t>shift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E 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000" dirty="0"/>
              <a:t>Efficient &amp; environmentally </a:t>
            </a:r>
            <a:r>
              <a:rPr lang="en-GB" sz="2000" dirty="0" smtClean="0"/>
              <a:t>sustainable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lang="en-GB" sz="2400" dirty="0" smtClean="0"/>
              <a:t> </a:t>
            </a:r>
            <a:r>
              <a:rPr lang="en-GB" sz="2000" dirty="0"/>
              <a:t>Reliable &amp; </a:t>
            </a:r>
            <a:r>
              <a:rPr lang="en-GB" sz="2000" dirty="0" smtClean="0"/>
              <a:t>resilient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	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000" dirty="0"/>
              <a:t>Skills</a:t>
            </a:r>
            <a:endParaRPr lang="fr-BE" sz="2000" dirty="0"/>
          </a:p>
          <a:p>
            <a:endParaRPr lang="fr-BE" dirty="0"/>
          </a:p>
          <a:p>
            <a:endParaRPr lang="fr-BE" i="1" dirty="0" smtClean="0"/>
          </a:p>
        </p:txBody>
      </p:sp>
    </p:spTree>
    <p:extLst>
      <p:ext uri="{BB962C8B-B14F-4D97-AF65-F5344CB8AC3E}">
        <p14:creationId xmlns:p14="http://schemas.microsoft.com/office/powerpoint/2010/main" val="5978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90DF-B8FF-4712-B649-E4FB1DA47980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4" name="Group 3"/>
          <p:cNvGrpSpPr/>
          <p:nvPr/>
        </p:nvGrpSpPr>
        <p:grpSpPr>
          <a:xfrm>
            <a:off x="323528" y="990971"/>
            <a:ext cx="8064897" cy="5678389"/>
            <a:chOff x="728713" y="188640"/>
            <a:chExt cx="7731719" cy="6254453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5221" y="188640"/>
              <a:ext cx="4138716" cy="8640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CONTROL, COMMAND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 </a:t>
              </a:r>
            </a:p>
            <a:p>
              <a:pPr marL="0" marR="0" indent="0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AND </a:t>
              </a:r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SIGNALLING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30434" y="1268760"/>
              <a:ext cx="4123504" cy="8640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fr-BE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ROLLING STOCK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240171" y="4725144"/>
              <a:ext cx="4113766" cy="8640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fr-BE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TRAINING AND </a:t>
              </a:r>
            </a:p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fr-BE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EDUCATION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215221" y="2348880"/>
              <a:ext cx="4138716" cy="8640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fr-BE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INFRASTRUCTURE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230434" y="3501008"/>
              <a:ext cx="4123504" cy="93610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fr-BE" sz="2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IT &amp; OTHER ENABLING </a:t>
              </a:r>
            </a:p>
            <a:p>
              <a:pPr marL="0" marR="0" indent="0" algn="just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lang="fr-BE" sz="2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TECHNOLOGIES</a:t>
              </a:r>
              <a:endPara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518273" y="188640"/>
              <a:ext cx="2942159" cy="540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0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System approach</a:t>
              </a:r>
            </a:p>
            <a:p>
              <a:pPr lvl="1"/>
              <a:endParaRPr lang="fr-BE" sz="2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  <a:p>
              <a:pPr lvl="1"/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Capacity</a:t>
              </a:r>
              <a:r>
                <a:rPr lang="en-US" sz="20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, performance and </a:t>
              </a:r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competitiveness</a:t>
              </a:r>
            </a:p>
            <a:p>
              <a:pPr lvl="1"/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  <a:p>
              <a:pPr lvl="1"/>
              <a:r>
                <a:rPr lang="en-US" sz="20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Energy and </a:t>
              </a:r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environment</a:t>
              </a:r>
            </a:p>
            <a:p>
              <a:pPr lvl="1"/>
              <a:endPara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60000" lvl="1"/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Safety and     security</a:t>
              </a:r>
              <a:r>
                <a:rPr kumimoji="0" lang="fr-BE" sz="2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 </a:t>
              </a:r>
            </a:p>
            <a:p>
              <a:pPr marL="0" marR="0" indent="0" algn="l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28713" y="1412776"/>
              <a:ext cx="399264" cy="36004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lang="fr-BE" sz="24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fr-BE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ASSETS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40171" y="5795021"/>
              <a:ext cx="7220261" cy="64807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0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ATTRACTIVENESS OF RAIL AND PUBLIC TRANSPORT</a:t>
              </a:r>
              <a:endParaRPr kumimoji="0" lang="fr-BE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5000" y="24440"/>
            <a:ext cx="701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SRRIA – Thematic priorities</a:t>
            </a:r>
            <a:endParaRPr lang="en-US" sz="2800" b="1" i="1" dirty="0">
              <a:solidFill>
                <a:srgbClr val="00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84976" cy="561662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625" y="1340768"/>
            <a:ext cx="8496944" cy="5111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800" i="1" dirty="0"/>
          </a:p>
          <a:p>
            <a:r>
              <a:rPr lang="en-US" sz="2800" i="1" dirty="0" smtClean="0"/>
              <a:t>“ 'S2R </a:t>
            </a:r>
            <a:r>
              <a:rPr lang="en-US" sz="2800" i="1" dirty="0"/>
              <a:t>Master Plan' refers to a common, forward-looking strategic roadmap, to be </a:t>
            </a:r>
            <a:r>
              <a:rPr lang="en-US" sz="2800" i="1" dirty="0" smtClean="0"/>
              <a:t>developed </a:t>
            </a:r>
            <a:r>
              <a:rPr lang="en-US" sz="2800" i="1" dirty="0"/>
              <a:t>by the S2R Joint Undertaking, in consultation with the European Railway </a:t>
            </a:r>
            <a:r>
              <a:rPr lang="en-US" sz="2800" i="1" dirty="0" smtClean="0"/>
              <a:t>Agency </a:t>
            </a:r>
            <a:r>
              <a:rPr lang="en-US" sz="2800" i="1" dirty="0"/>
              <a:t>and the European Rail Research Advisory Council (ERRAC) Technology </a:t>
            </a:r>
            <a:r>
              <a:rPr lang="en-US" sz="2800" i="1" dirty="0" smtClean="0"/>
              <a:t>Platform</a:t>
            </a:r>
            <a:r>
              <a:rPr lang="en-US" sz="2800" i="1" dirty="0"/>
              <a:t>, to drive innovation in the rail sector on the long </a:t>
            </a:r>
            <a:r>
              <a:rPr lang="en-US" sz="2800" i="1" dirty="0" smtClean="0"/>
              <a:t>term”.*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r>
              <a:rPr lang="en-US" sz="2800" i="1" dirty="0" smtClean="0"/>
              <a:t> * </a:t>
            </a:r>
            <a:r>
              <a:rPr lang="en-US" b="1" i="1" dirty="0" smtClean="0"/>
              <a:t>From </a:t>
            </a:r>
            <a:r>
              <a:rPr lang="en-US" b="1" i="1" dirty="0"/>
              <a:t>the annexes of the Council Regulation establishing the Shift2Rail Joint </a:t>
            </a:r>
            <a:r>
              <a:rPr lang="en-US" b="1" i="1" dirty="0" smtClean="0"/>
              <a:t>Undertaking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4440"/>
            <a:ext cx="701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&amp; SHIFT²RAIL</a:t>
            </a:r>
            <a:endParaRPr lang="en-US" sz="2800" b="1" i="1" dirty="0">
              <a:solidFill>
                <a:srgbClr val="00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&amp; SHIFT²RAIL</a:t>
            </a:r>
            <a:endParaRPr lang="en-US" sz="2800" b="1" i="1" dirty="0">
              <a:solidFill>
                <a:srgbClr val="00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4288"/>
            <a:ext cx="8496944" cy="59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516216" y="4869160"/>
            <a:ext cx="2592288" cy="93610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1560" y="3645024"/>
            <a:ext cx="5904656" cy="23042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1560" y="764704"/>
            <a:ext cx="2592288" cy="93610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220975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defRPr/>
            </a:pPr>
            <a:r>
              <a:rPr lang="en-US" sz="2200" b="1" kern="1200" dirty="0" smtClean="0">
                <a:solidFill>
                  <a:schemeClr val="tx1"/>
                </a:solidFill>
              </a:rPr>
              <a:t>The SHIFT²RAIL objectives are in line with </a:t>
            </a:r>
          </a:p>
          <a:p>
            <a:pPr lvl="0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defRPr/>
            </a:pPr>
            <a:r>
              <a:rPr lang="en-US" sz="2200" b="1" kern="1200" dirty="0" smtClean="0">
                <a:solidFill>
                  <a:schemeClr val="tx1"/>
                </a:solidFill>
              </a:rPr>
              <a:t>the ERRAC SRRIA priorities</a:t>
            </a:r>
            <a:endParaRPr lang="en-US" sz="2000" kern="1200" dirty="0" smtClean="0">
              <a:solidFill>
                <a:schemeClr val="tx1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defRPr/>
            </a:pPr>
            <a:endParaRPr lang="fr-BE" sz="2000" kern="1200" dirty="0" smtClean="0">
              <a:solidFill>
                <a:schemeClr val="tx1"/>
              </a:solidFill>
            </a:endParaRPr>
          </a:p>
          <a:p>
            <a:pPr marL="342900" indent="-342900" algn="just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solidFill>
                  <a:schemeClr val="tx1"/>
                </a:solidFill>
              </a:rPr>
              <a:t>SHIFT</a:t>
            </a:r>
            <a:r>
              <a:rPr lang="en-US" sz="2000" kern="1200" dirty="0">
                <a:solidFill>
                  <a:schemeClr val="tx1"/>
                </a:solidFill>
              </a:rPr>
              <a:t>²RAIL </a:t>
            </a:r>
            <a:r>
              <a:rPr lang="en-US" sz="2000" kern="1200" dirty="0" smtClean="0">
                <a:solidFill>
                  <a:schemeClr val="tx1"/>
                </a:solidFill>
              </a:rPr>
              <a:t>to pursue focused, </a:t>
            </a:r>
            <a:r>
              <a:rPr lang="en-US" sz="2000" kern="1200" dirty="0">
                <a:solidFill>
                  <a:schemeClr val="tx1"/>
                </a:solidFill>
              </a:rPr>
              <a:t>market-driven research and innovation (R&amp;I) </a:t>
            </a:r>
            <a:r>
              <a:rPr lang="en-US" sz="2000" kern="1200" dirty="0" smtClean="0">
                <a:solidFill>
                  <a:schemeClr val="tx1"/>
                </a:solidFill>
              </a:rPr>
              <a:t>accelerating </a:t>
            </a:r>
            <a:r>
              <a:rPr lang="en-US" sz="2000" kern="1200" dirty="0">
                <a:solidFill>
                  <a:schemeClr val="tx1"/>
                </a:solidFill>
              </a:rPr>
              <a:t>the integration of new and advanced technologies into innovative rail </a:t>
            </a:r>
            <a:r>
              <a:rPr lang="en-US" sz="2000" kern="1200" dirty="0" smtClean="0">
                <a:solidFill>
                  <a:schemeClr val="tx1"/>
                </a:solidFill>
              </a:rPr>
              <a:t>product </a:t>
            </a:r>
            <a:r>
              <a:rPr lang="en-US" sz="2000" kern="1200" dirty="0">
                <a:solidFill>
                  <a:schemeClr val="tx1"/>
                </a:solidFill>
              </a:rPr>
              <a:t>solutions.  </a:t>
            </a:r>
            <a:endParaRPr lang="fr-BE" sz="2000" dirty="0">
              <a:solidFill>
                <a:schemeClr val="tx1"/>
              </a:solidFill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000" kern="1200" dirty="0">
                <a:solidFill>
                  <a:schemeClr val="tx1"/>
                </a:solidFill>
              </a:rPr>
              <a:t>SHIFT²RAIL will promote the competitiveness of the European rail industry and will address changing EU transport needs.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solidFill>
                  <a:schemeClr val="tx1"/>
                </a:solidFill>
              </a:rPr>
              <a:t>The </a:t>
            </a:r>
            <a:r>
              <a:rPr lang="en-US" sz="2000" kern="1200" dirty="0">
                <a:solidFill>
                  <a:schemeClr val="tx1"/>
                </a:solidFill>
              </a:rPr>
              <a:t>establishment of “Requirements and Implementation groups” involving the rail </a:t>
            </a:r>
            <a:r>
              <a:rPr lang="en-US" sz="2000" kern="1200" dirty="0" smtClean="0">
                <a:solidFill>
                  <a:schemeClr val="tx1"/>
                </a:solidFill>
              </a:rPr>
              <a:t>stakeholders</a:t>
            </a:r>
            <a:r>
              <a:rPr lang="en-US" sz="2000" kern="1200" dirty="0">
                <a:solidFill>
                  <a:schemeClr val="tx1"/>
                </a:solidFill>
              </a:rPr>
              <a:t> </a:t>
            </a:r>
            <a:r>
              <a:rPr lang="en-US" sz="2000" kern="1200" dirty="0" smtClean="0">
                <a:solidFill>
                  <a:schemeClr val="tx1"/>
                </a:solidFill>
              </a:rPr>
              <a:t>will ensure a </a:t>
            </a:r>
            <a:r>
              <a:rPr lang="en-US" sz="2000" kern="1200" dirty="0">
                <a:solidFill>
                  <a:schemeClr val="tx1"/>
                </a:solidFill>
              </a:rPr>
              <a:t>system approach to the specification of the needs </a:t>
            </a:r>
            <a:endParaRPr lang="fr-BE" sz="2000" dirty="0">
              <a:solidFill>
                <a:schemeClr val="tx1"/>
              </a:solidFill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1200"/>
              </a:spcBef>
              <a:buClr>
                <a:srgbClr val="7CA1CE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2000" kern="1200" dirty="0">
                <a:solidFill>
                  <a:schemeClr val="tx1"/>
                </a:solidFill>
              </a:rPr>
              <a:t>Involvement of forward-looking market actors ready to invest in innovation and a commitment to inclusiveness ensuring a wide participation of all actors at European level</a:t>
            </a:r>
            <a:r>
              <a:rPr lang="en-US" sz="2000" kern="1200" dirty="0" smtClean="0">
                <a:solidFill>
                  <a:schemeClr val="tx1"/>
                </a:solidFill>
              </a:rPr>
              <a:t>.</a:t>
            </a:r>
            <a:endParaRPr lang="fr-BE" sz="2000" dirty="0">
              <a:solidFill>
                <a:schemeClr val="tx1"/>
              </a:solidFill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SRRIA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Supporting the SHIFT²RAIL concept</a:t>
            </a:r>
          </a:p>
        </p:txBody>
      </p:sp>
    </p:spTree>
    <p:extLst>
      <p:ext uri="{BB962C8B-B14F-4D97-AF65-F5344CB8AC3E}">
        <p14:creationId xmlns:p14="http://schemas.microsoft.com/office/powerpoint/2010/main" val="14393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928" y="1772816"/>
            <a:ext cx="8906072" cy="2952328"/>
          </a:xfrm>
        </p:spPr>
        <p:txBody>
          <a:bodyPr>
            <a:noAutofit/>
          </a:bodyPr>
          <a:lstStyle/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b="1" dirty="0" smtClean="0">
                <a:solidFill>
                  <a:schemeClr val="tx1"/>
                </a:solidFill>
              </a:rPr>
              <a:t>Standardisation</a:t>
            </a:r>
            <a:r>
              <a:rPr lang="en-GB" sz="2200" dirty="0" smtClean="0">
                <a:solidFill>
                  <a:schemeClr val="tx1"/>
                </a:solidFill>
              </a:rPr>
              <a:t> and standard architectures are key issues;  </a:t>
            </a:r>
          </a:p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Application to railway systems: address the specificities of </a:t>
            </a:r>
            <a:r>
              <a:rPr lang="en-GB" sz="2200" b="1" dirty="0" smtClean="0">
                <a:solidFill>
                  <a:schemeClr val="tx1"/>
                </a:solidFill>
              </a:rPr>
              <a:t>urban rail</a:t>
            </a:r>
          </a:p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Enhancement of </a:t>
            </a:r>
            <a:r>
              <a:rPr lang="en-GB" sz="2200" b="1" dirty="0" smtClean="0">
                <a:solidFill>
                  <a:schemeClr val="tx1"/>
                </a:solidFill>
              </a:rPr>
              <a:t>knowledge transfer </a:t>
            </a:r>
            <a:r>
              <a:rPr lang="en-GB" sz="2200" dirty="0" smtClean="0">
                <a:solidFill>
                  <a:schemeClr val="tx1"/>
                </a:solidFill>
              </a:rPr>
              <a:t>amongst European Railways; Implementation of these findings though the appropriate funding scheme. </a:t>
            </a:r>
          </a:p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Use of </a:t>
            </a:r>
            <a:r>
              <a:rPr lang="en-GB" sz="2200" b="1" dirty="0" smtClean="0">
                <a:solidFill>
                  <a:schemeClr val="tx1"/>
                </a:solidFill>
              </a:rPr>
              <a:t>Key Performance Indicators </a:t>
            </a:r>
            <a:r>
              <a:rPr lang="en-GB" sz="2200" dirty="0" smtClean="0">
                <a:solidFill>
                  <a:schemeClr val="tx1"/>
                </a:solidFill>
              </a:rPr>
              <a:t>(KPIs) to measure both the progress amongst different rail segments as well as with the other transport modes.  </a:t>
            </a:r>
          </a:p>
          <a:p>
            <a:pPr marL="457200" lvl="0" indent="-457200" algn="just" defTabSz="914400">
              <a:lnSpc>
                <a:spcPct val="100000"/>
              </a:lnSpc>
              <a:spcBef>
                <a:spcPts val="0"/>
              </a:spcBef>
              <a:buClr>
                <a:srgbClr val="7CA1CE"/>
              </a:buClr>
              <a:buSzPct val="110000"/>
              <a:buFont typeface="+mj-lt"/>
              <a:buAutoNum type="arabicPeriod"/>
              <a:defRPr/>
            </a:pPr>
            <a:endParaRPr lang="en-GB" sz="2200" u="sng" dirty="0" smtClean="0">
              <a:solidFill>
                <a:schemeClr val="tx1"/>
              </a:solidFill>
            </a:endParaRPr>
          </a:p>
        </p:txBody>
      </p:sp>
      <p:pic>
        <p:nvPicPr>
          <p:cNvPr id="4" name="Image 3" descr="ER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907704" cy="94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4440"/>
            <a:ext cx="7010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&amp; SHIFT²RAIL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ERRAC Feedback </a:t>
            </a:r>
          </a:p>
        </p:txBody>
      </p:sp>
    </p:spTree>
    <p:extLst>
      <p:ext uri="{BB962C8B-B14F-4D97-AF65-F5344CB8AC3E}">
        <p14:creationId xmlns:p14="http://schemas.microsoft.com/office/powerpoint/2010/main" val="10381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">
  <a:themeElements>
    <a:clrScheme name="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  <a:ln w="9525">
          <a:noFill/>
          <a:round/>
          <a:headEnd/>
          <a:tailEnd/>
        </a:ln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k">
  <a:themeElements>
    <a:clrScheme name="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  <a:ln w="9525">
          <a:noFill/>
          <a:round/>
          <a:headEnd/>
          <a:tailEnd/>
        </a:ln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701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ok</vt:lpstr>
      <vt:lpstr>1_ok</vt:lpstr>
      <vt:lpstr>Stakeholder meeting on  the SHIFT²RAIL Strategic Master Plan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Thank you for your  attention    www.errac.org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 proposal MG 9.6</dc:title>
  <dc:creator>Lea PATIES</dc:creator>
  <cp:lastModifiedBy>Lea PATIES</cp:lastModifiedBy>
  <cp:revision>140</cp:revision>
  <cp:lastPrinted>2014-06-17T15:30:17Z</cp:lastPrinted>
  <dcterms:created xsi:type="dcterms:W3CDTF">2014-04-08T21:29:00Z</dcterms:created>
  <dcterms:modified xsi:type="dcterms:W3CDTF">2014-07-15T14:57:31Z</dcterms:modified>
</cp:coreProperties>
</file>